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364" r:id="rId3"/>
    <p:sldId id="392" r:id="rId4"/>
    <p:sldId id="393" r:id="rId5"/>
    <p:sldId id="394" r:id="rId6"/>
    <p:sldId id="299" r:id="rId7"/>
    <p:sldId id="322" r:id="rId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4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7459" autoAdjust="0"/>
  </p:normalViewPr>
  <p:slideViewPr>
    <p:cSldViewPr>
      <p:cViewPr varScale="1">
        <p:scale>
          <a:sx n="72" d="100"/>
          <a:sy n="72" d="100"/>
        </p:scale>
        <p:origin x="-96" y="-12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</a:t>
            </a:r>
            <a:r>
              <a:rPr lang="en-US" dirty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1х1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67944" y="1995686"/>
            <a:ext cx="4321249" cy="1367284"/>
          </a:xfrm>
        </p:spPr>
        <p:txBody>
          <a:bodyPr/>
          <a:lstStyle/>
          <a:p>
            <a:r>
              <a:rPr lang="ru-RU" sz="1800" b="0" dirty="0"/>
              <a:t>О деятельности юридической клиники</a:t>
            </a:r>
            <a:br>
              <a:rPr lang="ru-RU" sz="1800" b="0" dirty="0"/>
            </a:br>
            <a:r>
              <a:rPr lang="ru-RU" sz="1800" b="0" dirty="0"/>
              <a:t>Байкальского государственного университета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3651870"/>
            <a:ext cx="4392488" cy="936103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750"/>
              </a:spcAft>
            </a:pPr>
            <a:r>
              <a:rPr lang="ru-RU" dirty="0">
                <a:latin typeface="+mj-lt"/>
              </a:rPr>
              <a:t>Д</a:t>
            </a:r>
            <a:r>
              <a:rPr lang="ru-RU" sz="1600" b="0" i="0" dirty="0">
                <a:effectLst/>
                <a:latin typeface="+mj-lt"/>
              </a:rPr>
              <a:t>оцент кафедры гражданского права и процесса Института юстиции, кандидат юридических наук, </a:t>
            </a:r>
            <a:r>
              <a:rPr lang="ru-RU" sz="1600" b="1" i="1" dirty="0">
                <a:effectLst/>
                <a:latin typeface="+mj-lt"/>
              </a:rPr>
              <a:t>Плеханова Олеся Игоревна</a:t>
            </a:r>
            <a:endParaRPr lang="ru-RU" sz="16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30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Целью клинического обучения является: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2"/>
                </a:solidFill>
              </a:rPr>
              <a:t>обучение профессиональной коммуникации и </a:t>
            </a:r>
            <a:r>
              <a:rPr lang="ru-RU" sz="1500" dirty="0" err="1" smtClean="0">
                <a:solidFill>
                  <a:schemeClr val="tx2"/>
                </a:solidFill>
              </a:rPr>
              <a:t>правоприменению</a:t>
            </a:r>
            <a:r>
              <a:rPr lang="ru-RU" sz="1500" dirty="0" smtClean="0">
                <a:solidFill>
                  <a:schemeClr val="tx2"/>
                </a:solidFill>
              </a:rPr>
              <a:t>;</a:t>
            </a:r>
            <a:endParaRPr lang="ru-RU" sz="15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chemeClr val="tx2"/>
                </a:solidFill>
                <a:effectLst/>
              </a:rPr>
              <a:t>создание условий для реализации установленного Конституцией Российской Федерации права граждан на получение квалифицированной бесплатной юридической помощи, оказываемой в порядке, предусмотренном федеральными </a:t>
            </a:r>
            <a:r>
              <a:rPr lang="ru-RU" sz="1500" b="0" i="0" dirty="0" smtClean="0">
                <a:solidFill>
                  <a:schemeClr val="tx2"/>
                </a:solidFill>
                <a:effectLst/>
              </a:rPr>
              <a:t>законами;</a:t>
            </a:r>
            <a:endParaRPr lang="ru-RU" sz="1500" b="0" i="0" dirty="0">
              <a:solidFill>
                <a:schemeClr val="tx2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chemeClr val="tx2"/>
                </a:solidFill>
                <a:effectLst/>
              </a:rPr>
              <a:t>создание условий для осуществления прав и свобод граждан, защиты их законных интересов, повышения уровня социальной защищенности, а также обеспечения их доступа к правосудию;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chemeClr val="tx2"/>
                </a:solidFill>
                <a:effectLst/>
              </a:rPr>
              <a:t>правовое просвещение населения и формирование у обучающихся навыков оказания юридической помощи.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</p:spTree>
    <p:extLst>
      <p:ext uri="{BB962C8B-B14F-4D97-AF65-F5344CB8AC3E}">
        <p14:creationId xmlns="" xmlns:p14="http://schemas.microsoft.com/office/powerpoint/2010/main" val="246183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i="0" dirty="0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Для достижения указанных целей юридическая клиника решает следующие задачи:</a:t>
            </a:r>
          </a:p>
          <a:p>
            <a:pPr algn="just"/>
            <a:endParaRPr lang="ru-RU" dirty="0">
              <a:solidFill>
                <a:schemeClr val="tx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2"/>
                </a:solidFill>
                <a:effectLst/>
                <a:latin typeface="+mj-lt"/>
              </a:rPr>
              <a:t>формирование и развитие у обучающихся общекультурных и профессиональных компетенций;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2"/>
                </a:solidFill>
                <a:effectLst/>
                <a:latin typeface="+mj-lt"/>
              </a:rPr>
              <a:t>адаптация обучающихся к условиям и требованиям практической юридической деятельности;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2"/>
                </a:solidFill>
                <a:effectLst/>
                <a:latin typeface="+mj-lt"/>
              </a:rPr>
              <a:t>воспитание обучающихся в духе уважения к праву и закону, правам и свободам человека и гражданина, публичным и частным интересам;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2"/>
                </a:solidFill>
                <a:effectLst/>
                <a:latin typeface="+mj-lt"/>
              </a:rPr>
              <a:t>развитие  системы бесплатной юридической помощи;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2"/>
                </a:solidFill>
                <a:effectLst/>
                <a:latin typeface="+mj-lt"/>
              </a:rPr>
              <a:t>повышение уровня правосознания и правовой культуры населения;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2"/>
                </a:solidFill>
                <a:effectLst/>
                <a:latin typeface="+mj-lt"/>
              </a:rPr>
              <a:t>бесплатное консультирование граждан по правовым и социально-правовым вопросам;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2"/>
                </a:solidFill>
                <a:effectLst/>
                <a:latin typeface="+mj-lt"/>
              </a:rPr>
              <a:t>разработка программ и мероприятий по правовому просвещению населения;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2"/>
                </a:solidFill>
                <a:effectLst/>
                <a:latin typeface="+mj-lt"/>
              </a:rPr>
              <a:t>развитие у студентов чувства ответственности за выполняемую работу и ее результат.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</p:spTree>
    <p:extLst>
      <p:ext uri="{BB962C8B-B14F-4D97-AF65-F5344CB8AC3E}">
        <p14:creationId xmlns="" xmlns:p14="http://schemas.microsoft.com/office/powerpoint/2010/main" val="306067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0911" y="1563638"/>
            <a:ext cx="7632848" cy="3816424"/>
          </a:xfrm>
        </p:spPr>
        <p:txBody>
          <a:bodyPr>
            <a:normAutofit fontScale="47500" lnSpcReduction="20000"/>
          </a:bodyPr>
          <a:lstStyle/>
          <a:p>
            <a:pPr algn="just">
              <a:spcAft>
                <a:spcPts val="75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+mj-lt"/>
              </a:rPr>
              <a:t>Руководителем</a:t>
            </a:r>
            <a:r>
              <a:rPr lang="ru-RU" sz="3400" b="0" i="0" dirty="0">
                <a:solidFill>
                  <a:schemeClr val="tx2"/>
                </a:solidFill>
                <a:effectLst/>
                <a:latin typeface="+mj-lt"/>
              </a:rPr>
              <a:t> по работе Юридической клиники Института юстиции Байкальского государственного университета является доцент кафедры гражданского права и процесса Института юстиции, кандидат юридических наук, </a:t>
            </a:r>
            <a:r>
              <a:rPr lang="ru-RU" sz="3400" b="1" i="1" dirty="0">
                <a:solidFill>
                  <a:schemeClr val="tx2"/>
                </a:solidFill>
                <a:effectLst/>
                <a:latin typeface="+mj-lt"/>
              </a:rPr>
              <a:t>Плеханова Олеся Игоревна</a:t>
            </a:r>
            <a:endParaRPr lang="ru-RU" sz="3400" b="0" i="0" dirty="0">
              <a:solidFill>
                <a:schemeClr val="tx2"/>
              </a:solidFill>
              <a:effectLst/>
              <a:latin typeface="+mj-lt"/>
            </a:endParaRPr>
          </a:p>
          <a:p>
            <a:pPr algn="just">
              <a:spcAft>
                <a:spcPts val="750"/>
              </a:spcAft>
            </a:pPr>
            <a:r>
              <a:rPr lang="ru-RU" sz="3400" b="1" i="0" dirty="0">
                <a:solidFill>
                  <a:schemeClr val="tx2"/>
                </a:solidFill>
                <a:effectLst/>
                <a:latin typeface="+mj-lt"/>
              </a:rPr>
              <a:t>Куратором</a:t>
            </a:r>
            <a:r>
              <a:rPr lang="ru-RU" sz="3400" b="0" i="0" dirty="0">
                <a:solidFill>
                  <a:schemeClr val="tx2"/>
                </a:solidFill>
                <a:effectLst/>
                <a:latin typeface="+mj-lt"/>
              </a:rPr>
              <a:t> по работе со студентами-консультантами Юридической клиники Института юстиции Байкальского государственного университета является доцент кафедры уголовного процесса и прокурорского надзора Института юстиции, кандидат юридических наук, доцент </a:t>
            </a:r>
            <a:r>
              <a:rPr lang="ru-RU" sz="3400" b="1" i="1" dirty="0" err="1">
                <a:solidFill>
                  <a:schemeClr val="tx2"/>
                </a:solidFill>
                <a:effectLst/>
                <a:latin typeface="+mj-lt"/>
              </a:rPr>
              <a:t>Мазюк</a:t>
            </a:r>
            <a:r>
              <a:rPr lang="ru-RU" sz="3400" b="1" i="1" dirty="0">
                <a:solidFill>
                  <a:schemeClr val="tx2"/>
                </a:solidFill>
                <a:effectLst/>
                <a:latin typeface="+mj-lt"/>
              </a:rPr>
              <a:t> Роман Васильевич</a:t>
            </a:r>
            <a:endParaRPr lang="en-US" sz="3400" b="0" i="0" dirty="0">
              <a:solidFill>
                <a:schemeClr val="tx2"/>
              </a:solidFill>
              <a:effectLst/>
              <a:latin typeface="+mj-lt"/>
            </a:endParaRPr>
          </a:p>
          <a:p>
            <a:pPr algn="just">
              <a:spcAft>
                <a:spcPts val="750"/>
              </a:spcAft>
            </a:pPr>
            <a:r>
              <a:rPr lang="ru-RU" sz="3400" b="1" i="0" dirty="0" smtClean="0">
                <a:solidFill>
                  <a:schemeClr val="tx2"/>
                </a:solidFill>
                <a:effectLst/>
                <a:latin typeface="+mj-lt"/>
              </a:rPr>
              <a:t>Координатором </a:t>
            </a:r>
            <a:r>
              <a:rPr lang="ru-RU" sz="3400" i="0" dirty="0" smtClean="0">
                <a:solidFill>
                  <a:schemeClr val="tx2"/>
                </a:solidFill>
                <a:effectLst/>
                <a:latin typeface="+mj-lt"/>
              </a:rPr>
              <a:t>по контролю </a:t>
            </a:r>
            <a:r>
              <a:rPr lang="ru-RU" sz="3400" i="0" dirty="0">
                <a:solidFill>
                  <a:schemeClr val="tx2"/>
                </a:solidFill>
                <a:effectLst/>
                <a:latin typeface="+mj-lt"/>
              </a:rPr>
              <a:t>за работой</a:t>
            </a:r>
            <a:r>
              <a:rPr lang="ru-RU" sz="3400" b="0" i="0" dirty="0">
                <a:solidFill>
                  <a:schemeClr val="tx2"/>
                </a:solidFill>
                <a:effectLst/>
                <a:latin typeface="+mj-lt"/>
              </a:rPr>
              <a:t> студентов-консультантов Юридической клиники Института юстиции Байкальского государственного университета осуществляет ассистент кафедры гражданского права и процесса Института юстиции </a:t>
            </a:r>
            <a:r>
              <a:rPr lang="ru-RU" sz="3400" b="1" i="1" dirty="0">
                <a:solidFill>
                  <a:schemeClr val="tx2"/>
                </a:solidFill>
                <a:effectLst/>
                <a:latin typeface="+mj-lt"/>
              </a:rPr>
              <a:t>Морозова Анастасия Сергеевна</a:t>
            </a:r>
            <a:endParaRPr lang="ru-RU" sz="3400" b="0" i="0" dirty="0">
              <a:solidFill>
                <a:schemeClr val="tx2"/>
              </a:solidFill>
              <a:effectLst/>
              <a:latin typeface="+mj-lt"/>
            </a:endParaRPr>
          </a:p>
          <a:p>
            <a:pPr algn="l">
              <a:spcAft>
                <a:spcPts val="750"/>
              </a:spcAft>
            </a:pPr>
            <a:endParaRPr lang="ru-RU" sz="600" b="0" i="0" dirty="0">
              <a:solidFill>
                <a:srgbClr val="1A1A1A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ru-RU" sz="600" b="0" i="0" dirty="0">
                <a:solidFill>
                  <a:srgbClr val="1A1A1A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r>
              <a:rPr lang="en-US" sz="600" dirty="0"/>
              <a:t> </a:t>
            </a:r>
            <a:endParaRPr lang="ru-RU" sz="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Структура, состав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A19A72B-0958-4F41-7547-1FFA614EDC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91" t="11112" r="10535" b="14814"/>
          <a:stretch/>
        </p:blipFill>
        <p:spPr>
          <a:xfrm>
            <a:off x="7769213" y="3651870"/>
            <a:ext cx="892957" cy="11906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A1C2CDB-D135-8064-8815-0A6E8B868B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53" t="14765" r="27691" b="49798"/>
          <a:stretch/>
        </p:blipFill>
        <p:spPr>
          <a:xfrm>
            <a:off x="7743036" y="2427734"/>
            <a:ext cx="864096" cy="1152128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73105525-7775-6A50-7537-2EE095CFE6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2B2291-32C9-E9E0-3628-7EC5A3619E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59" t="10825" r="8185" b="6187"/>
          <a:stretch/>
        </p:blipFill>
        <p:spPr>
          <a:xfrm>
            <a:off x="7723916" y="1201119"/>
            <a:ext cx="983549" cy="1190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583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228600" algn="just">
              <a:lnSpc>
                <a:spcPct val="107000"/>
              </a:lnSpc>
              <a:tabLst>
                <a:tab pos="1266825" algn="l"/>
              </a:tabLst>
            </a:pPr>
            <a:r>
              <a:rPr lang="ru-RU" sz="18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Более </a:t>
            </a:r>
            <a:r>
              <a:rPr lang="en-US" sz="1800" dirty="0" smtClean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ru-RU" sz="18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студентов прошли обучение в юридической клинике в 2021-2022, 2022-2023 учебных годах.</a:t>
            </a:r>
          </a:p>
          <a:p>
            <a:pPr marL="228600" algn="just">
              <a:lnSpc>
                <a:spcPct val="107000"/>
              </a:lnSpc>
              <a:tabLst>
                <a:tab pos="1266825" algn="l"/>
              </a:tabLst>
            </a:pP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8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 2022-2023 год было рассмотрено обращений граждан по вопросам оказания бесплатной юридической помощи – 78. Из них по отраслям: гражданского права -  32; жилищного и земельного права – 18;  уголовного права – 11; семейного права – 10; административного права – 7. Всего 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рассмотрено </a:t>
            </a:r>
            <a:r>
              <a:rPr lang="ru-RU" sz="18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обращений – 78;  оказано услуг – 78; проведено консультаций: в устной форме -  53, в письменной форме- 25; подготовлено документов: 21.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3. Ежегодно на базе клиники проводится студенческий круглый стол «</a:t>
            </a:r>
            <a:r>
              <a:rPr lang="ru-RU" b="0" i="0" dirty="0">
                <a:solidFill>
                  <a:schemeClr val="tx2"/>
                </a:solidFill>
                <a:effectLst/>
                <a:latin typeface="+mj-lt"/>
              </a:rPr>
              <a:t>Актуальные вопросы теории и практики развития юридических клиник: проблемы, тенденции, перспективы»</a:t>
            </a: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4.Проведены просветительские мероприятия в общеобразовательных учебных учреждениях (лекции «Введение в юридическую профессию» среди </a:t>
            </a:r>
            <a:r>
              <a:rPr lang="ru-RU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учащихся старших классов, </a:t>
            </a:r>
            <a:r>
              <a:rPr lang="ru-RU" sz="18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мастер-классы </a:t>
            </a:r>
            <a:r>
              <a:rPr lang="ru-RU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«Искусство ведения спора» среди учащихся средних классов.)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+mj-lt"/>
              </a:rPr>
              <a:t>5. Принято участие в Форуме юридического образования и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XI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Всероссийской конференции юридических клиник, в рамках которого обсуждались актуальные проблемы развития юридических клиник в рамках высших учебных заведений.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Результаты работы </a:t>
            </a:r>
          </a:p>
        </p:txBody>
      </p:sp>
    </p:spTree>
    <p:extLst>
      <p:ext uri="{BB962C8B-B14F-4D97-AF65-F5344CB8AC3E}">
        <p14:creationId xmlns="" xmlns:p14="http://schemas.microsoft.com/office/powerpoint/2010/main" val="160896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Перспективные направления работы до 2025 года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107504" y="915566"/>
            <a:ext cx="4680520" cy="360040"/>
          </a:xfrm>
        </p:spPr>
        <p:txBody>
          <a:bodyPr/>
          <a:lstStyle/>
          <a:p>
            <a:pPr algn="just"/>
            <a:r>
              <a:rPr lang="ru-RU" sz="1200" dirty="0">
                <a:latin typeface="+mj-lt"/>
              </a:rPr>
              <a:t>1.</a:t>
            </a:r>
            <a:r>
              <a:rPr lang="ru-RU" sz="800" dirty="0">
                <a:latin typeface="+mj-lt"/>
              </a:rPr>
              <a:t> </a:t>
            </a:r>
            <a:r>
              <a:rPr lang="ru-RU" sz="105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050" dirty="0">
                <a:latin typeface="+mj-lt"/>
                <a:ea typeface="Times New Roman" panose="02020603050405020304" pitchFamily="18" charset="0"/>
              </a:rPr>
              <a:t>П</a:t>
            </a:r>
            <a:r>
              <a:rPr lang="ru-RU" sz="1050" dirty="0">
                <a:effectLst/>
                <a:latin typeface="+mj-lt"/>
                <a:ea typeface="Times New Roman" panose="02020603050405020304" pitchFamily="18" charset="0"/>
              </a:rPr>
              <a:t>редлагается создать социальную сеть «ЮК» (по аналогии с «ВК») для объединения электронного сообщества клиницистов на одной платформе, как действующих, так и бывших;</a:t>
            </a:r>
          </a:p>
          <a:p>
            <a:pPr algn="just"/>
            <a:r>
              <a:rPr lang="ru-RU" sz="1050" dirty="0">
                <a:latin typeface="+mj-lt"/>
                <a:ea typeface="Times New Roman" panose="02020603050405020304" pitchFamily="18" charset="0"/>
              </a:rPr>
              <a:t>2. П</a:t>
            </a:r>
            <a:r>
              <a:rPr lang="ru-RU" sz="1050" dirty="0">
                <a:effectLst/>
                <a:latin typeface="+mj-lt"/>
                <a:ea typeface="Times New Roman" panose="02020603050405020304" pitchFamily="18" charset="0"/>
              </a:rPr>
              <a:t>редлагается создать телеграмм канал объединения электронного сообщества клиницистов на одной платформе, как действующих, так и бывших;</a:t>
            </a:r>
          </a:p>
          <a:p>
            <a:pPr algn="just"/>
            <a:r>
              <a:rPr lang="ru-RU" sz="1050" dirty="0">
                <a:latin typeface="+mj-lt"/>
                <a:ea typeface="Times New Roman" panose="02020603050405020304" pitchFamily="18" charset="0"/>
              </a:rPr>
              <a:t>3. Ф</a:t>
            </a:r>
            <a:r>
              <a:rPr lang="ru-RU" sz="1050" dirty="0">
                <a:effectLst/>
                <a:latin typeface="+mj-lt"/>
                <a:ea typeface="Times New Roman" panose="02020603050405020304" pitchFamily="18" charset="0"/>
              </a:rPr>
              <a:t>ункционал данной социальной сети может быть различный, но основными задачами видятся следующие: формирование единой всероссийской базы клиницистов для популяризации проекта, развитие форумов и чатов для профессионального общения и обсуждения сложных дел, создание раздела для потенциальных работодателей с возможностью размещения объявлений о вакансиях для клиницистов, территориальное расширение бесплатной юридической помощи для слабозащищенных слоев населения (возможность из любого региона обратиться в юридическую клинику другого региона);</a:t>
            </a:r>
          </a:p>
          <a:p>
            <a:pPr algn="just"/>
            <a:r>
              <a:rPr lang="ru-RU" sz="1050" dirty="0">
                <a:latin typeface="+mj-lt"/>
                <a:ea typeface="Times New Roman" panose="02020603050405020304" pitchFamily="18" charset="0"/>
              </a:rPr>
              <a:t>4. С</a:t>
            </a:r>
            <a:r>
              <a:rPr lang="ru-RU" sz="1050" dirty="0">
                <a:effectLst/>
                <a:latin typeface="+mj-lt"/>
                <a:ea typeface="Times New Roman" panose="02020603050405020304" pitchFamily="18" charset="0"/>
              </a:rPr>
              <a:t>оздание в рамках социальной сети базы просветительских проектов (для школ, детских домов, социальных учреждений, исправительных учреждений).</a:t>
            </a:r>
            <a:endParaRPr lang="ru-RU" sz="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46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632560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10401</TotalTime>
  <Words>364</Words>
  <Application>Microsoft Office PowerPoint</Application>
  <PresentationFormat>Экран (16:9)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Appdesign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Admin</cp:lastModifiedBy>
  <cp:revision>424</cp:revision>
  <cp:lastPrinted>2022-06-06T08:49:15Z</cp:lastPrinted>
  <dcterms:created xsi:type="dcterms:W3CDTF">2019-04-08T11:18:29Z</dcterms:created>
  <dcterms:modified xsi:type="dcterms:W3CDTF">2024-02-22T02:19:35Z</dcterms:modified>
</cp:coreProperties>
</file>